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308" r:id="rId2"/>
    <p:sldId id="309" r:id="rId3"/>
    <p:sldId id="310" r:id="rId4"/>
    <p:sldId id="391" r:id="rId5"/>
    <p:sldId id="371" r:id="rId6"/>
    <p:sldId id="365" r:id="rId7"/>
    <p:sldId id="359" r:id="rId8"/>
    <p:sldId id="360" r:id="rId9"/>
    <p:sldId id="361" r:id="rId10"/>
    <p:sldId id="390" r:id="rId11"/>
    <p:sldId id="374" r:id="rId12"/>
    <p:sldId id="375" r:id="rId13"/>
    <p:sldId id="379" r:id="rId14"/>
    <p:sldId id="380" r:id="rId15"/>
    <p:sldId id="373" r:id="rId16"/>
    <p:sldId id="372" r:id="rId17"/>
    <p:sldId id="389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0"/>
    <a:srgbClr val="339933"/>
    <a:srgbClr val="00FFFF"/>
    <a:srgbClr val="89DB5B"/>
    <a:srgbClr val="D6E056"/>
    <a:srgbClr val="E5EB91"/>
    <a:srgbClr val="3399FF"/>
    <a:srgbClr val="004832"/>
    <a:srgbClr val="003626"/>
    <a:srgbClr val="F2E9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0" autoAdjust="0"/>
    <p:restoredTop sz="94157" autoAdjust="0"/>
  </p:normalViewPr>
  <p:slideViewPr>
    <p:cSldViewPr snapToObjects="1" showGuides="1">
      <p:cViewPr>
        <p:scale>
          <a:sx n="70" d="100"/>
          <a:sy n="70" d="100"/>
        </p:scale>
        <p:origin x="-131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"/>
    </p:cViewPr>
  </p:sorterViewPr>
  <p:notesViewPr>
    <p:cSldViewPr snapToObjects="1" showGuides="1">
      <p:cViewPr varScale="1">
        <p:scale>
          <a:sx n="55" d="100"/>
          <a:sy n="55" d="100"/>
        </p:scale>
        <p:origin x="-2658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E898944-18D1-4B22-A8D1-1AA0D510D7A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841AAB6C-4659-4092-82EF-AE2F3873B4B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3019" name="Picture 11" descr="LeedsUni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106220-B4D7-4D71-BB39-9FE2CB628CC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School of Earth &amp; Environment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SUSTAINABILITY RESEARCH</a:t>
            </a:r>
            <a:r>
              <a:rPr lang="en-GB" sz="1400" baseline="0" dirty="0" smtClean="0">
                <a:solidFill>
                  <a:schemeClr val="bg1"/>
                </a:solidFill>
                <a:latin typeface="+mj-lt"/>
              </a:rPr>
              <a:t> INSTITUTE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CC043-92BA-45C6-B778-8EDF76ECF5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C45D9-5D2F-412F-B796-789CF302037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93AB5C-5378-44CA-94E3-A5EB9E0FEAD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8" y="6500192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fld id="{B32AFCD8-31B5-402D-93C4-BEFF3816BF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91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FBBAC3-06CA-4B33-8EA1-398040BE48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91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708CF1-2E0A-47FA-9F8A-F9DC5D3830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53336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AE68AA-DDE2-4C52-B4B1-349EC8E987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46C0-4790-4CCB-A399-3152CBBF3E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F6E32-EBB6-4AFC-8A19-FAF1A51D0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ECE52-2DB4-4BFB-ABB1-DE090425C6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67606-AC49-42BD-9DA1-408341EE8B8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1995" name="Picture 11" descr="LeedsUniWhit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fld id="{DEB102B7-08FB-4BEB-A874-6CC708542A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 descr="LeedsUni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</p:spPr>
      </p:pic>
      <p:sp>
        <p:nvSpPr>
          <p:cNvPr id="257028" name="Line 4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8085" y="2500935"/>
            <a:ext cx="8542387" cy="1576137"/>
          </a:xfrm>
          <a:noFill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How much   carbon is enough?</a:t>
            </a:r>
            <a:br>
              <a:rPr lang="en-GB" dirty="0" smtClean="0"/>
            </a:br>
            <a:r>
              <a:rPr lang="en-GB" dirty="0" smtClean="0"/>
              <a:t>Sufficiency in a global perspective</a:t>
            </a:r>
            <a:endParaRPr lang="en-GB" dirty="0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465680"/>
            <a:ext cx="8735887" cy="2203680"/>
          </a:xfrm>
          <a:noFill/>
        </p:spPr>
        <p:txBody>
          <a:bodyPr wrap="square">
            <a:spAutoFit/>
          </a:bodyPr>
          <a:lstStyle/>
          <a:p>
            <a:pPr algn="r"/>
            <a:r>
              <a:rPr lang="en-GB" sz="2800" dirty="0" smtClean="0"/>
              <a:t>			Julia K. Steinberger</a:t>
            </a:r>
            <a:br>
              <a:rPr lang="en-GB" sz="2800" dirty="0" smtClean="0"/>
            </a:br>
            <a:r>
              <a:rPr lang="en-GB" sz="2800" dirty="0" smtClean="0"/>
              <a:t>	</a:t>
            </a:r>
            <a:r>
              <a:rPr lang="en-GB" sz="2400" dirty="0" smtClean="0"/>
              <a:t>J. Timmons Roberts &amp; Glen Peters  </a:t>
            </a:r>
            <a:endParaRPr lang="en-GB" sz="2800" dirty="0" smtClean="0"/>
          </a:p>
          <a:p>
            <a:endParaRPr lang="en-GB" dirty="0" smtClean="0"/>
          </a:p>
          <a:p>
            <a:r>
              <a:rPr lang="en-GB" dirty="0" smtClean="0"/>
              <a:t>Joint CCCEP/UKERC workshop </a:t>
            </a:r>
          </a:p>
          <a:p>
            <a:r>
              <a:rPr lang="en-GB" dirty="0" smtClean="0"/>
              <a:t>Imperial College, London, July 5</a:t>
            </a:r>
            <a:r>
              <a:rPr lang="en-GB" baseline="30000" dirty="0" smtClean="0"/>
              <a:t>th</a:t>
            </a:r>
            <a:r>
              <a:rPr lang="en-GB" dirty="0" smtClean="0"/>
              <a:t> 2011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08298" y="2140895"/>
            <a:ext cx="3826371" cy="1119634"/>
            <a:chOff x="1753741" y="1772816"/>
            <a:chExt cx="3826371" cy="1119634"/>
          </a:xfrm>
        </p:grpSpPr>
        <p:sp>
          <p:nvSpPr>
            <p:cNvPr id="7" name="Rectangle 6"/>
            <p:cNvSpPr txBox="1">
              <a:spLocks noChangeArrowheads="1"/>
            </p:cNvSpPr>
            <p:nvPr/>
          </p:nvSpPr>
          <p:spPr bwMode="ltGray">
            <a:xfrm>
              <a:off x="1753741" y="1772816"/>
              <a:ext cx="382637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800" kern="0" dirty="0" smtClean="0">
                  <a:solidFill>
                    <a:srgbClr val="FFFF00"/>
                  </a:solidFill>
                  <a:latin typeface="Freestyle Script" pitchFamily="66" charset="0"/>
                  <a:ea typeface="+mj-ea"/>
                  <a:cs typeface="+mj-cs"/>
                </a:rPr>
                <a:t>consumption-based</a:t>
              </a:r>
              <a:endParaRPr kumimoji="0" lang="en-GB" sz="480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eestyle Script" pitchFamily="66" charset="0"/>
                <a:ea typeface="+mj-ea"/>
                <a:cs typeface="+mj-cs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3707904" y="2564904"/>
              <a:ext cx="368490" cy="327546"/>
            </a:xfrm>
            <a:custGeom>
              <a:avLst/>
              <a:gdLst>
                <a:gd name="connsiteX0" fmla="*/ 0 w 368490"/>
                <a:gd name="connsiteY0" fmla="*/ 327546 h 327546"/>
                <a:gd name="connsiteX1" fmla="*/ 13648 w 368490"/>
                <a:gd name="connsiteY1" fmla="*/ 286603 h 327546"/>
                <a:gd name="connsiteX2" fmla="*/ 81887 w 368490"/>
                <a:gd name="connsiteY2" fmla="*/ 245660 h 327546"/>
                <a:gd name="connsiteX3" fmla="*/ 122830 w 368490"/>
                <a:gd name="connsiteY3" fmla="*/ 204716 h 327546"/>
                <a:gd name="connsiteX4" fmla="*/ 163773 w 368490"/>
                <a:gd name="connsiteY4" fmla="*/ 54591 h 327546"/>
                <a:gd name="connsiteX5" fmla="*/ 177421 w 368490"/>
                <a:gd name="connsiteY5" fmla="*/ 0 h 327546"/>
                <a:gd name="connsiteX6" fmla="*/ 191069 w 368490"/>
                <a:gd name="connsiteY6" fmla="*/ 122830 h 327546"/>
                <a:gd name="connsiteX7" fmla="*/ 218364 w 368490"/>
                <a:gd name="connsiteY7" fmla="*/ 163773 h 327546"/>
                <a:gd name="connsiteX8" fmla="*/ 232012 w 368490"/>
                <a:gd name="connsiteY8" fmla="*/ 204716 h 327546"/>
                <a:gd name="connsiteX9" fmla="*/ 272955 w 368490"/>
                <a:gd name="connsiteY9" fmla="*/ 245660 h 327546"/>
                <a:gd name="connsiteX10" fmla="*/ 354842 w 368490"/>
                <a:gd name="connsiteY10" fmla="*/ 286603 h 327546"/>
                <a:gd name="connsiteX11" fmla="*/ 368490 w 368490"/>
                <a:gd name="connsiteY11" fmla="*/ 286603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490" h="327546">
                  <a:moveTo>
                    <a:pt x="0" y="327546"/>
                  </a:moveTo>
                  <a:cubicBezTo>
                    <a:pt x="4549" y="313898"/>
                    <a:pt x="3476" y="296775"/>
                    <a:pt x="13648" y="286603"/>
                  </a:cubicBezTo>
                  <a:cubicBezTo>
                    <a:pt x="32405" y="267846"/>
                    <a:pt x="60666" y="261576"/>
                    <a:pt x="81887" y="245660"/>
                  </a:cubicBezTo>
                  <a:cubicBezTo>
                    <a:pt x="97328" y="234079"/>
                    <a:pt x="109182" y="218364"/>
                    <a:pt x="122830" y="204716"/>
                  </a:cubicBezTo>
                  <a:cubicBezTo>
                    <a:pt x="148342" y="128182"/>
                    <a:pt x="132987" y="177734"/>
                    <a:pt x="163773" y="54591"/>
                  </a:cubicBezTo>
                  <a:lnTo>
                    <a:pt x="177421" y="0"/>
                  </a:lnTo>
                  <a:cubicBezTo>
                    <a:pt x="181970" y="40943"/>
                    <a:pt x="181078" y="82865"/>
                    <a:pt x="191069" y="122830"/>
                  </a:cubicBezTo>
                  <a:cubicBezTo>
                    <a:pt x="195047" y="138743"/>
                    <a:pt x="211029" y="149102"/>
                    <a:pt x="218364" y="163773"/>
                  </a:cubicBezTo>
                  <a:cubicBezTo>
                    <a:pt x="224798" y="176640"/>
                    <a:pt x="224032" y="192746"/>
                    <a:pt x="232012" y="204716"/>
                  </a:cubicBezTo>
                  <a:cubicBezTo>
                    <a:pt x="242718" y="220775"/>
                    <a:pt x="258128" y="233304"/>
                    <a:pt x="272955" y="245660"/>
                  </a:cubicBezTo>
                  <a:cubicBezTo>
                    <a:pt x="301544" y="269484"/>
                    <a:pt x="319672" y="277810"/>
                    <a:pt x="354842" y="286603"/>
                  </a:cubicBezTo>
                  <a:cubicBezTo>
                    <a:pt x="359255" y="287706"/>
                    <a:pt x="363941" y="286603"/>
                    <a:pt x="368490" y="286603"/>
                  </a:cubicBez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340768"/>
            <a:ext cx="2417226" cy="8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2276872"/>
            <a:ext cx="4476824" cy="1512168"/>
            <a:chOff x="1989388" y="1586210"/>
            <a:chExt cx="3826371" cy="1306240"/>
          </a:xfrm>
        </p:grpSpPr>
        <p:sp>
          <p:nvSpPr>
            <p:cNvPr id="6" name="Rectangle 6"/>
            <p:cNvSpPr txBox="1">
              <a:spLocks noChangeArrowheads="1"/>
            </p:cNvSpPr>
            <p:nvPr/>
          </p:nvSpPr>
          <p:spPr bwMode="ltGray">
            <a:xfrm>
              <a:off x="1989388" y="1586210"/>
              <a:ext cx="3826371" cy="797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000" kern="0" dirty="0" smtClean="0">
                  <a:solidFill>
                    <a:srgbClr val="C00000"/>
                  </a:solidFill>
                  <a:latin typeface="Freestyle Script" pitchFamily="66" charset="0"/>
                  <a:ea typeface="+mj-ea"/>
                  <a:cs typeface="+mj-cs"/>
                </a:rPr>
                <a:t>consumption-based</a:t>
              </a:r>
              <a:endParaRPr kumimoji="0" lang="en-GB" sz="6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eestyle Script" pitchFamily="66" charset="0"/>
                <a:ea typeface="+mj-ea"/>
                <a:cs typeface="+mj-cs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723988" y="2581441"/>
              <a:ext cx="368490" cy="311009"/>
            </a:xfrm>
            <a:custGeom>
              <a:avLst/>
              <a:gdLst>
                <a:gd name="connsiteX0" fmla="*/ 0 w 368490"/>
                <a:gd name="connsiteY0" fmla="*/ 327546 h 327546"/>
                <a:gd name="connsiteX1" fmla="*/ 13648 w 368490"/>
                <a:gd name="connsiteY1" fmla="*/ 286603 h 327546"/>
                <a:gd name="connsiteX2" fmla="*/ 81887 w 368490"/>
                <a:gd name="connsiteY2" fmla="*/ 245660 h 327546"/>
                <a:gd name="connsiteX3" fmla="*/ 122830 w 368490"/>
                <a:gd name="connsiteY3" fmla="*/ 204716 h 327546"/>
                <a:gd name="connsiteX4" fmla="*/ 163773 w 368490"/>
                <a:gd name="connsiteY4" fmla="*/ 54591 h 327546"/>
                <a:gd name="connsiteX5" fmla="*/ 177421 w 368490"/>
                <a:gd name="connsiteY5" fmla="*/ 0 h 327546"/>
                <a:gd name="connsiteX6" fmla="*/ 191069 w 368490"/>
                <a:gd name="connsiteY6" fmla="*/ 122830 h 327546"/>
                <a:gd name="connsiteX7" fmla="*/ 218364 w 368490"/>
                <a:gd name="connsiteY7" fmla="*/ 163773 h 327546"/>
                <a:gd name="connsiteX8" fmla="*/ 232012 w 368490"/>
                <a:gd name="connsiteY8" fmla="*/ 204716 h 327546"/>
                <a:gd name="connsiteX9" fmla="*/ 272955 w 368490"/>
                <a:gd name="connsiteY9" fmla="*/ 245660 h 327546"/>
                <a:gd name="connsiteX10" fmla="*/ 354842 w 368490"/>
                <a:gd name="connsiteY10" fmla="*/ 286603 h 327546"/>
                <a:gd name="connsiteX11" fmla="*/ 368490 w 368490"/>
                <a:gd name="connsiteY11" fmla="*/ 286603 h 327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8490" h="327546">
                  <a:moveTo>
                    <a:pt x="0" y="327546"/>
                  </a:moveTo>
                  <a:cubicBezTo>
                    <a:pt x="4549" y="313898"/>
                    <a:pt x="3476" y="296775"/>
                    <a:pt x="13648" y="286603"/>
                  </a:cubicBezTo>
                  <a:cubicBezTo>
                    <a:pt x="32405" y="267846"/>
                    <a:pt x="60666" y="261576"/>
                    <a:pt x="81887" y="245660"/>
                  </a:cubicBezTo>
                  <a:cubicBezTo>
                    <a:pt x="97328" y="234079"/>
                    <a:pt x="109182" y="218364"/>
                    <a:pt x="122830" y="204716"/>
                  </a:cubicBezTo>
                  <a:cubicBezTo>
                    <a:pt x="148342" y="128182"/>
                    <a:pt x="132987" y="177734"/>
                    <a:pt x="163773" y="54591"/>
                  </a:cubicBezTo>
                  <a:lnTo>
                    <a:pt x="177421" y="0"/>
                  </a:lnTo>
                  <a:cubicBezTo>
                    <a:pt x="181970" y="40943"/>
                    <a:pt x="181078" y="82865"/>
                    <a:pt x="191069" y="122830"/>
                  </a:cubicBezTo>
                  <a:cubicBezTo>
                    <a:pt x="195047" y="138743"/>
                    <a:pt x="211029" y="149102"/>
                    <a:pt x="218364" y="163773"/>
                  </a:cubicBezTo>
                  <a:cubicBezTo>
                    <a:pt x="224798" y="176640"/>
                    <a:pt x="224032" y="192746"/>
                    <a:pt x="232012" y="204716"/>
                  </a:cubicBezTo>
                  <a:cubicBezTo>
                    <a:pt x="242718" y="220775"/>
                    <a:pt x="258128" y="233304"/>
                    <a:pt x="272955" y="245660"/>
                  </a:cubicBezTo>
                  <a:cubicBezTo>
                    <a:pt x="301544" y="269484"/>
                    <a:pt x="319672" y="277810"/>
                    <a:pt x="354842" y="286603"/>
                  </a:cubicBezTo>
                  <a:cubicBezTo>
                    <a:pt x="359255" y="287706"/>
                    <a:pt x="363941" y="286603"/>
                    <a:pt x="368490" y="286603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767904" y="3008843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How much  CO</a:t>
            </a:r>
            <a:r>
              <a:rPr lang="en-US" sz="3200" baseline="-25000" dirty="0" smtClean="0">
                <a:latin typeface="Calibri" pitchFamily="34" charset="0"/>
              </a:rPr>
              <a:t>2</a:t>
            </a:r>
            <a:r>
              <a:rPr lang="en-US" sz="3200" dirty="0" smtClean="0">
                <a:latin typeface="Calibri" pitchFamily="34" charset="0"/>
              </a:rPr>
              <a:t> is necessary for a good life?</a:t>
            </a:r>
            <a:endParaRPr lang="en-GB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6556"/>
            <a:ext cx="4876800" cy="738188"/>
          </a:xfrm>
        </p:spPr>
        <p:txBody>
          <a:bodyPr/>
          <a:lstStyle/>
          <a:p>
            <a:r>
              <a:rPr lang="en-GB" dirty="0" smtClean="0"/>
              <a:t>Sufficiency and carbon emissions:</a:t>
            </a:r>
            <a:br>
              <a:rPr lang="en-GB" dirty="0" smtClean="0"/>
            </a:br>
            <a:r>
              <a:rPr lang="en-GB" dirty="0" smtClean="0"/>
              <a:t>Taking trade into account</a:t>
            </a:r>
            <a:endParaRPr lang="en-GB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464" y="1484784"/>
            <a:ext cx="616061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7335883" y="2131268"/>
            <a:ext cx="972865" cy="1588"/>
          </a:xfrm>
          <a:prstGeom prst="straightConnector1">
            <a:avLst/>
          </a:prstGeom>
          <a:solidFill>
            <a:schemeClr val="hlink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804248" y="1628800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Carbon importer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335883" y="2851348"/>
            <a:ext cx="972865" cy="1588"/>
          </a:xfrm>
          <a:prstGeom prst="straightConnector1">
            <a:avLst/>
          </a:prstGeom>
          <a:solidFill>
            <a:schemeClr val="hlink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804248" y="2417712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Carbon exporter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5284436" y="4732790"/>
            <a:ext cx="2596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Steinberger, Roberts &amp; Peters 2011</a:t>
            </a:r>
            <a:endParaRPr lang="en-GB" sz="1200" i="1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1108989" y="3634070"/>
            <a:ext cx="2832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Life expectancy (years)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923" y="6381328"/>
            <a:ext cx="52982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Carbon emissions (tonnes carbon per capita)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770049" y="3648200"/>
            <a:ext cx="104532" cy="1588"/>
          </a:xfrm>
          <a:prstGeom prst="straightConnector1">
            <a:avLst/>
          </a:prstGeom>
          <a:solidFill>
            <a:schemeClr val="hlink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46728" y="3172906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Carbon neutral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07680" y="5157192"/>
            <a:ext cx="3960440" cy="91476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451696" y="5373216"/>
            <a:ext cx="3672408" cy="634020"/>
            <a:chOff x="2771800" y="5373216"/>
            <a:chExt cx="3672408" cy="634020"/>
          </a:xfrm>
        </p:grpSpPr>
        <p:sp>
          <p:nvSpPr>
            <p:cNvPr id="24" name="TextBox 23"/>
            <p:cNvSpPr txBox="1"/>
            <p:nvPr/>
          </p:nvSpPr>
          <p:spPr>
            <a:xfrm>
              <a:off x="3574512" y="5373216"/>
              <a:ext cx="2869696" cy="6340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CO2 emissions: 	R</a:t>
              </a:r>
              <a:r>
                <a:rPr lang="en-GB" sz="1600" baseline="30000" dirty="0" smtClean="0"/>
                <a:t>2 </a:t>
              </a:r>
              <a:r>
                <a:rPr lang="en-GB" sz="1600" dirty="0" smtClean="0"/>
                <a:t>= 0.65</a:t>
              </a:r>
            </a:p>
            <a:p>
              <a:r>
                <a:rPr lang="en-GB" sz="1600" dirty="0" smtClean="0"/>
                <a:t>Corrected for trade: 	R</a:t>
              </a:r>
              <a:r>
                <a:rPr lang="en-GB" sz="1600" baseline="30000" dirty="0" smtClean="0"/>
                <a:t>2 </a:t>
              </a:r>
              <a:r>
                <a:rPr lang="en-GB" sz="1600" dirty="0" smtClean="0"/>
                <a:t>= </a:t>
              </a:r>
              <a:r>
                <a:rPr lang="en-GB" sz="1600" b="1" dirty="0" smtClean="0"/>
                <a:t>0.72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2771800" y="5877272"/>
              <a:ext cx="792088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771800" y="5517232"/>
              <a:ext cx="792088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77" y="1340768"/>
            <a:ext cx="6264831" cy="52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6556"/>
            <a:ext cx="4876800" cy="738188"/>
          </a:xfrm>
        </p:spPr>
        <p:txBody>
          <a:bodyPr/>
          <a:lstStyle/>
          <a:p>
            <a:r>
              <a:rPr lang="en-GB" dirty="0" smtClean="0"/>
              <a:t>Income and carbon emissions:</a:t>
            </a:r>
            <a:br>
              <a:rPr lang="en-GB" dirty="0" smtClean="0"/>
            </a:br>
            <a:r>
              <a:rPr lang="en-GB" dirty="0" smtClean="0"/>
              <a:t>Taking trade into account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335883" y="2131268"/>
            <a:ext cx="972865" cy="1588"/>
          </a:xfrm>
          <a:prstGeom prst="straightConnector1">
            <a:avLst/>
          </a:prstGeom>
          <a:solidFill>
            <a:schemeClr val="hlink"/>
          </a:solidFill>
          <a:ln w="317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804248" y="1628800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Carbon importer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7335883" y="2851348"/>
            <a:ext cx="972865" cy="1588"/>
          </a:xfrm>
          <a:prstGeom prst="straightConnector1">
            <a:avLst/>
          </a:prstGeom>
          <a:solidFill>
            <a:schemeClr val="hlink"/>
          </a:solidFill>
          <a:ln w="317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804248" y="2417712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Carbon exporter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890136" y="3634070"/>
            <a:ext cx="23152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GDP ($ per capita)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29939" y="6453336"/>
            <a:ext cx="52982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Carbon emissions (tonnes carbon per capita)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770049" y="3648200"/>
            <a:ext cx="104532" cy="1588"/>
          </a:xfrm>
          <a:prstGeom prst="straightConnector1">
            <a:avLst/>
          </a:prstGeom>
          <a:solidFill>
            <a:schemeClr val="hlink"/>
          </a:solidFill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lg" len="lg"/>
            <a:tailEnd type="oval" w="lg" len="lg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46728" y="3172906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Carbon neutral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39752" y="5106523"/>
            <a:ext cx="3960440" cy="914765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2451696" y="5085184"/>
            <a:ext cx="3672408" cy="634020"/>
            <a:chOff x="2771800" y="5387268"/>
            <a:chExt cx="3672408" cy="634020"/>
          </a:xfrm>
        </p:grpSpPr>
        <p:sp>
          <p:nvSpPr>
            <p:cNvPr id="24" name="TextBox 23"/>
            <p:cNvSpPr txBox="1"/>
            <p:nvPr/>
          </p:nvSpPr>
          <p:spPr>
            <a:xfrm>
              <a:off x="3574512" y="5387268"/>
              <a:ext cx="2869696" cy="6340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CO2 emissions: 	R</a:t>
              </a:r>
              <a:r>
                <a:rPr lang="en-GB" sz="1600" baseline="30000" dirty="0" smtClean="0"/>
                <a:t>2 </a:t>
              </a:r>
              <a:r>
                <a:rPr lang="en-GB" sz="1600" dirty="0" smtClean="0"/>
                <a:t>= 0.82</a:t>
              </a:r>
            </a:p>
            <a:p>
              <a:r>
                <a:rPr lang="en-GB" sz="1600" dirty="0" smtClean="0"/>
                <a:t>Corrected for trade: 	R</a:t>
              </a:r>
              <a:r>
                <a:rPr lang="en-GB" sz="1600" baseline="30000" dirty="0" smtClean="0"/>
                <a:t>2 </a:t>
              </a:r>
              <a:r>
                <a:rPr lang="en-GB" sz="1600" dirty="0" smtClean="0"/>
                <a:t>= </a:t>
              </a:r>
              <a:r>
                <a:rPr lang="en-GB" sz="1600" b="1" dirty="0" smtClean="0"/>
                <a:t>0.90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2771800" y="5877272"/>
              <a:ext cx="792088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2771800" y="5517232"/>
              <a:ext cx="792088" cy="0"/>
            </a:xfrm>
            <a:prstGeom prst="line">
              <a:avLst/>
            </a:prstGeom>
            <a:solidFill>
              <a:schemeClr val="hlink"/>
            </a:solidFill>
            <a:ln w="2857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284436" y="4732790"/>
            <a:ext cx="2596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Steinberger, Roberts &amp; Peters 2011</a:t>
            </a:r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243"/>
            <a:ext cx="4876800" cy="738188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 descr="TrajConsTerrLEXOnly13199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6" name="Picture 5" descr="TrajConsTerrLEXOnly13199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7" name="Picture 6" descr="TrajConsTerrLEXOnly13199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8" name="Picture 7" descr="TrajConsTerrLEXOnly13199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9" name="Picture 8" descr="TrajConsTerrLEXOnly13199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0" name="Picture 9" descr="TrajConsTerrLEXOnly131995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1" name="Picture 10" descr="TrajConsTerrLEXOnly131996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2" name="Picture 11" descr="TrajConsTerrLEXOnly13199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3" name="Picture 12" descr="TrajConsTerrLEXOnly13199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4" name="Picture 13" descr="TrajConsTerrLEXOnly13199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5" name="Picture 14" descr="TrajConsTerrLEXOnly132000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6" name="Picture 15" descr="TrajConsTerrLEXOnly132001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7" name="Picture 16" descr="TrajConsTerrLEXOnly132002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8" name="Picture 17" descr="TrajConsTerrLEXOnly132003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19" name="Picture 18" descr="TrajConsTerrLEXOnly132004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579488" y="116632"/>
            <a:ext cx="7933826" cy="6407818"/>
          </a:xfrm>
          <a:prstGeom prst="rect">
            <a:avLst/>
          </a:prstGeom>
        </p:spPr>
      </p:pic>
      <p:pic>
        <p:nvPicPr>
          <p:cNvPr id="4" name="Content Placeholder 3" descr="TrajConsTerrLEXOnly132005.png"/>
          <p:cNvPicPr>
            <a:picLocks noGrp="1" noChangeAspect="1"/>
          </p:cNvPicPr>
          <p:nvPr>
            <p:ph idx="1"/>
          </p:nvPr>
        </p:nvPicPr>
        <p:blipFill>
          <a:blip r:embed="rId17" cstate="email"/>
          <a:stretch>
            <a:fillRect/>
          </a:stretch>
        </p:blipFill>
        <p:spPr>
          <a:xfrm>
            <a:off x="579488" y="116632"/>
            <a:ext cx="7933826" cy="6407818"/>
          </a:xfrm>
        </p:spPr>
      </p:pic>
      <p:sp>
        <p:nvSpPr>
          <p:cNvPr id="20" name="TextBox 19"/>
          <p:cNvSpPr txBox="1"/>
          <p:nvPr/>
        </p:nvSpPr>
        <p:spPr>
          <a:xfrm rot="16200000">
            <a:off x="-797413" y="3376279"/>
            <a:ext cx="2736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Life expectancy (years)</a:t>
            </a:r>
            <a:endParaRPr lang="en-GB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6381328"/>
            <a:ext cx="51475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/>
              <a:t>Carbon emissions (tonnes carbon per capita)</a:t>
            </a:r>
            <a:endParaRPr lang="en-GB" sz="1800" b="1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4653136"/>
            <a:ext cx="374441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39933"/>
                </a:solidFill>
              </a:rPr>
              <a:t>Territorial emissions CO</a:t>
            </a:r>
            <a:r>
              <a:rPr lang="en-GB" baseline="-25000" dirty="0" smtClean="0">
                <a:solidFill>
                  <a:srgbClr val="339933"/>
                </a:solidFill>
              </a:rPr>
              <a:t>2</a:t>
            </a:r>
            <a:endParaRPr lang="en-GB" dirty="0" smtClean="0">
              <a:solidFill>
                <a:srgbClr val="339933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Consumption-based CO</a:t>
            </a:r>
            <a:r>
              <a:rPr lang="en-GB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238189"/>
            <a:ext cx="4876800" cy="738188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 descr="TrajConsTerrIncOnly13199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6" name="Picture 5" descr="TrajConsTerrIncOnly13199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7" name="Picture 6" descr="TrajConsTerrIncOnly13199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8" name="Picture 7" descr="TrajConsTerrIncOnly13199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9" name="Picture 8" descr="TrajConsTerrIncOnly131994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0" name="Picture 9" descr="TrajConsTerrIncOnly131995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1" name="Picture 10" descr="TrajConsTerrIncOnly131996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2" name="Picture 11" descr="TrajConsTerrIncOnly131997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3" name="Picture 12" descr="TrajConsTerrIncOnly131998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4" name="Picture 13" descr="TrajConsTerrIncOnly131999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5" name="Picture 14" descr="TrajConsTerrIncOnly132000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6" name="Picture 15" descr="TrajConsTerrIncOnly132001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7" name="Picture 16" descr="TrajConsTerrIncOnly132002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8" name="Picture 17" descr="TrajConsTerrIncOnly132003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19" name="Picture 18" descr="TrajConsTerrIncOnly132004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pic>
        <p:nvPicPr>
          <p:cNvPr id="4" name="Picture 3" descr="TrajConsTerrIncOnly132005.pn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486125" y="61094"/>
            <a:ext cx="8190331" cy="65681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5736" y="6453336"/>
            <a:ext cx="52982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Carbon emissions (tonnes carbon per capita)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74112" y="3449984"/>
            <a:ext cx="23152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GDP ($ per capita)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0" y="4653136"/>
            <a:ext cx="374441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339933"/>
                </a:solidFill>
              </a:rPr>
              <a:t>Territorial emissions CO</a:t>
            </a:r>
            <a:r>
              <a:rPr lang="en-GB" baseline="-25000" dirty="0" smtClean="0">
                <a:solidFill>
                  <a:srgbClr val="339933"/>
                </a:solidFill>
              </a:rPr>
              <a:t>2</a:t>
            </a:r>
            <a:endParaRPr lang="en-GB" dirty="0" smtClean="0">
              <a:solidFill>
                <a:srgbClr val="339933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Consumption-based CO</a:t>
            </a:r>
            <a:r>
              <a:rPr lang="en-GB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47612"/>
            <a:ext cx="7501583" cy="607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605713" cy="738188"/>
          </a:xfrm>
        </p:spPr>
        <p:txBody>
          <a:bodyPr/>
          <a:lstStyle/>
          <a:p>
            <a:r>
              <a:rPr lang="en-GB" sz="2400" dirty="0" smtClean="0">
                <a:solidFill>
                  <a:schemeClr val="tx1"/>
                </a:solidFill>
              </a:rPr>
              <a:t>All together now: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Life expectancy, income and consumption-based carbon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6301" y="620688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$/cap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25344"/>
            <a:ext cx="2596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Steinberger, Roberts &amp; Peters 2011</a:t>
            </a:r>
            <a:endParaRPr lang="en-GB" sz="12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7608" y="1367964"/>
            <a:ext cx="8429625" cy="4349750"/>
          </a:xfrm>
        </p:spPr>
        <p:txBody>
          <a:bodyPr/>
          <a:lstStyle/>
          <a:p>
            <a:endParaRPr lang="en-GB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512" y="332656"/>
            <a:ext cx="9577064" cy="63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ltGray">
          <a:xfrm>
            <a:off x="47202" y="-171400"/>
            <a:ext cx="48848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Who is sustainable?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90000"/>
                  <a:lumOff val="1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0" name="Group 33"/>
          <p:cNvGrpSpPr/>
          <p:nvPr/>
        </p:nvGrpSpPr>
        <p:grpSpPr>
          <a:xfrm>
            <a:off x="4499992" y="2564904"/>
            <a:ext cx="1512018" cy="3168352"/>
            <a:chOff x="1079104" y="30065"/>
            <a:chExt cx="2356957" cy="5962332"/>
          </a:xfrm>
        </p:grpSpPr>
        <p:sp>
          <p:nvSpPr>
            <p:cNvPr id="12" name="TextBox 11"/>
            <p:cNvSpPr txBox="1"/>
            <p:nvPr/>
          </p:nvSpPr>
          <p:spPr>
            <a:xfrm>
              <a:off x="1191351" y="30065"/>
              <a:ext cx="2244710" cy="119312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Calibri" pitchFamily="34" charset="0"/>
                </a:rPr>
                <a:t>0.6tC/cap</a:t>
              </a:r>
            </a:p>
            <a:p>
              <a:r>
                <a:rPr lang="fr-CH" sz="1600" dirty="0" smtClean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Calibri" pitchFamily="34" charset="0"/>
                </a:rPr>
                <a:t>C&amp;C 2050 </a:t>
              </a:r>
              <a:r>
                <a:rPr lang="fr-CH" sz="1600" dirty="0" err="1" smtClean="0">
                  <a:solidFill>
                    <a:schemeClr val="accent1">
                      <a:lumMod val="90000"/>
                      <a:lumOff val="10000"/>
                    </a:schemeClr>
                  </a:solidFill>
                  <a:latin typeface="Calibri" pitchFamily="34" charset="0"/>
                </a:rPr>
                <a:t>level</a:t>
              </a:r>
              <a:endParaRPr lang="en-GB" sz="16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-1466702" y="3446588"/>
              <a:ext cx="5091615" cy="3"/>
            </a:xfrm>
            <a:prstGeom prst="line">
              <a:avLst/>
            </a:prstGeom>
            <a:solidFill>
              <a:schemeClr val="hlink"/>
            </a:solidFill>
            <a:ln w="57150" cap="flat" cmpd="sng" algn="ctr">
              <a:solidFill>
                <a:schemeClr val="accent1">
                  <a:lumMod val="75000"/>
                  <a:lumOff val="25000"/>
                </a:schemeClr>
              </a:solidFill>
              <a:prstDash val="sysDash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5" name="Group 22"/>
          <p:cNvGrpSpPr/>
          <p:nvPr/>
        </p:nvGrpSpPr>
        <p:grpSpPr>
          <a:xfrm>
            <a:off x="7548109" y="1628800"/>
            <a:ext cx="527837" cy="680803"/>
            <a:chOff x="4419814" y="1488057"/>
            <a:chExt cx="527837" cy="680803"/>
          </a:xfrm>
        </p:grpSpPr>
        <p:cxnSp>
          <p:nvCxnSpPr>
            <p:cNvPr id="16" name="Straight Arrow Connector 15"/>
            <p:cNvCxnSpPr>
              <a:stCxn id="17" idx="0"/>
            </p:cNvCxnSpPr>
            <p:nvPr/>
          </p:nvCxnSpPr>
          <p:spPr bwMode="auto">
            <a:xfrm rot="5400000" flipH="1" flipV="1">
              <a:off x="4572726" y="1599065"/>
              <a:ext cx="342249" cy="120234"/>
            </a:xfrm>
            <a:prstGeom prst="straightConnector1">
              <a:avLst/>
            </a:prstGeom>
            <a:solidFill>
              <a:schemeClr val="hlink"/>
            </a:solidFill>
            <a:ln w="285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4419814" y="1830306"/>
              <a:ext cx="527837" cy="33855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sz="1600" dirty="0" smtClean="0">
                  <a:solidFill>
                    <a:schemeClr val="bg1"/>
                  </a:solidFill>
                  <a:latin typeface="Calibri" pitchFamily="34" charset="0"/>
                </a:rPr>
                <a:t>USA</a:t>
              </a:r>
              <a:endParaRPr lang="en-GB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8" name="Group 26"/>
          <p:cNvGrpSpPr/>
          <p:nvPr/>
        </p:nvGrpSpPr>
        <p:grpSpPr>
          <a:xfrm>
            <a:off x="4739336" y="757828"/>
            <a:ext cx="527836" cy="487805"/>
            <a:chOff x="4010716" y="504315"/>
            <a:chExt cx="527836" cy="758128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rot="5400000">
              <a:off x="4065642" y="1051862"/>
              <a:ext cx="419575" cy="1588"/>
            </a:xfrm>
            <a:prstGeom prst="straightConnector1">
              <a:avLst/>
            </a:prstGeom>
            <a:solidFill>
              <a:schemeClr val="hlink"/>
            </a:solidFill>
            <a:ln w="285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010716" y="504315"/>
              <a:ext cx="527836" cy="5261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solidFill>
                    <a:schemeClr val="bg1"/>
                  </a:solidFill>
                  <a:latin typeface="Calibri" pitchFamily="34" charset="0"/>
                </a:rPr>
                <a:t>UK</a:t>
              </a:r>
              <a:endParaRPr lang="en-GB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759238" y="980728"/>
            <a:ext cx="637290" cy="1173630"/>
            <a:chOff x="800906" y="3261403"/>
            <a:chExt cx="637290" cy="1499918"/>
          </a:xfrm>
        </p:grpSpPr>
        <p:cxnSp>
          <p:nvCxnSpPr>
            <p:cNvPr id="32" name="Straight Arrow Connector 31"/>
            <p:cNvCxnSpPr>
              <a:stCxn id="33" idx="2"/>
            </p:cNvCxnSpPr>
            <p:nvPr/>
          </p:nvCxnSpPr>
          <p:spPr bwMode="auto">
            <a:xfrm rot="16200000" flipH="1">
              <a:off x="614437" y="4105071"/>
              <a:ext cx="1161364" cy="151136"/>
            </a:xfrm>
            <a:prstGeom prst="straightConnector1">
              <a:avLst/>
            </a:prstGeom>
            <a:solidFill>
              <a:schemeClr val="hlink"/>
            </a:solidFill>
            <a:ln w="285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800906" y="3261403"/>
              <a:ext cx="63729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sz="1600" dirty="0" err="1" smtClean="0">
                  <a:latin typeface="Calibri" pitchFamily="34" charset="0"/>
                </a:rPr>
                <a:t>Brazil</a:t>
              </a:r>
              <a:endParaRPr lang="en-GB" sz="1600" dirty="0">
                <a:latin typeface="Calibri" pitchFamily="34" charset="0"/>
              </a:endParaRPr>
            </a:p>
          </p:txBody>
        </p:sp>
      </p:grpSp>
      <p:grpSp>
        <p:nvGrpSpPr>
          <p:cNvPr id="34" name="Group 27"/>
          <p:cNvGrpSpPr/>
          <p:nvPr/>
        </p:nvGrpSpPr>
        <p:grpSpPr>
          <a:xfrm>
            <a:off x="1691685" y="975665"/>
            <a:ext cx="902431" cy="1112741"/>
            <a:chOff x="1016484" y="3409327"/>
            <a:chExt cx="902431" cy="1112741"/>
          </a:xfrm>
        </p:grpSpPr>
        <p:cxnSp>
          <p:nvCxnSpPr>
            <p:cNvPr id="35" name="Straight Arrow Connector 34"/>
            <p:cNvCxnSpPr>
              <a:stCxn id="36" idx="2"/>
            </p:cNvCxnSpPr>
            <p:nvPr/>
          </p:nvCxnSpPr>
          <p:spPr bwMode="auto">
            <a:xfrm rot="5400000">
              <a:off x="917421" y="3846944"/>
              <a:ext cx="774187" cy="576061"/>
            </a:xfrm>
            <a:prstGeom prst="straightConnector1">
              <a:avLst/>
            </a:prstGeom>
            <a:solidFill>
              <a:schemeClr val="hlink"/>
            </a:solidFill>
            <a:ln w="285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1266172" y="3409327"/>
              <a:ext cx="652743" cy="338554"/>
            </a:xfrm>
            <a:prstGeom prst="rect">
              <a:avLst/>
            </a:prstGeom>
            <a:solidFill>
              <a:srgbClr val="89DB5B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sz="1600" dirty="0" smtClean="0">
                  <a:latin typeface="Calibri" pitchFamily="34" charset="0"/>
                </a:rPr>
                <a:t>China</a:t>
              </a:r>
              <a:endParaRPr lang="en-GB" sz="1600" dirty="0">
                <a:latin typeface="Calibri" pitchFamily="34" charset="0"/>
              </a:endParaRPr>
            </a:p>
          </p:txBody>
        </p:sp>
      </p:grpSp>
      <p:grpSp>
        <p:nvGrpSpPr>
          <p:cNvPr id="43" name="Group 30"/>
          <p:cNvGrpSpPr/>
          <p:nvPr/>
        </p:nvGrpSpPr>
        <p:grpSpPr>
          <a:xfrm>
            <a:off x="1077883" y="3126916"/>
            <a:ext cx="1045845" cy="374092"/>
            <a:chOff x="736814" y="3414948"/>
            <a:chExt cx="1045845" cy="374092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rot="10800000">
              <a:off x="736814" y="3414948"/>
              <a:ext cx="469354" cy="230078"/>
            </a:xfrm>
            <a:prstGeom prst="straightConnector1">
              <a:avLst/>
            </a:prstGeom>
            <a:solidFill>
              <a:schemeClr val="hlink"/>
            </a:solidFill>
            <a:ln w="285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1187624" y="3450486"/>
              <a:ext cx="595035" cy="33855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CH" sz="1600" dirty="0" err="1" smtClean="0">
                  <a:latin typeface="Calibri" pitchFamily="34" charset="0"/>
                </a:rPr>
                <a:t>India</a:t>
              </a:r>
              <a:endParaRPr lang="en-GB" sz="1600" dirty="0">
                <a:latin typeface="Calibri" pitchFamily="34" charset="0"/>
              </a:endParaRPr>
            </a:p>
          </p:txBody>
        </p:sp>
      </p:grpSp>
      <p:grpSp>
        <p:nvGrpSpPr>
          <p:cNvPr id="46" name="Group 31"/>
          <p:cNvGrpSpPr/>
          <p:nvPr/>
        </p:nvGrpSpPr>
        <p:grpSpPr>
          <a:xfrm>
            <a:off x="845335" y="4084101"/>
            <a:ext cx="1422409" cy="857067"/>
            <a:chOff x="845335" y="4084100"/>
            <a:chExt cx="1422409" cy="857067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rot="5400000">
              <a:off x="838106" y="4285867"/>
              <a:ext cx="662529" cy="648072"/>
            </a:xfrm>
            <a:prstGeom prst="straightConnector1">
              <a:avLst/>
            </a:prstGeom>
            <a:solidFill>
              <a:schemeClr val="hlink"/>
            </a:solidFill>
            <a:ln w="28575" cap="flat" cmpd="sng" algn="ctr">
              <a:solidFill>
                <a:schemeClr val="bg2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1403648" y="4084100"/>
              <a:ext cx="86409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CH" sz="1600" dirty="0" smtClean="0">
                  <a:solidFill>
                    <a:schemeClr val="bg1"/>
                  </a:solidFill>
                  <a:latin typeface="Calibri" pitchFamily="34" charset="0"/>
                </a:rPr>
                <a:t>Nigeria</a:t>
              </a:r>
              <a:endParaRPr lang="en-GB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 bwMode="auto">
          <a:xfrm>
            <a:off x="2795913" y="2996952"/>
            <a:ext cx="5160463" cy="30118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>
            <a:off x="-935154" y="2881105"/>
            <a:ext cx="23106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 pitchFamily="34" charset="0"/>
              </a:rPr>
              <a:t>Life expectancy (years)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29019" y="6444044"/>
            <a:ext cx="66553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atin typeface="Calibri" pitchFamily="34" charset="0"/>
              </a:rPr>
              <a:t>Consumption-based carbon emissions (tonnes carbon per capita)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5824770" y="764704"/>
            <a:ext cx="2347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1" dirty="0" smtClean="0">
                <a:latin typeface="Calibri" pitchFamily="34" charset="0"/>
              </a:rPr>
              <a:t>Steinberger, Roberts &amp; Peters 2011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>
                <a:latin typeface="Calibri" pitchFamily="34" charset="0"/>
              </a:rPr>
              <a:t>Thank</a:t>
            </a:r>
            <a:r>
              <a:rPr lang="fr-CH" dirty="0" smtClean="0">
                <a:latin typeface="Calibri" pitchFamily="34" charset="0"/>
              </a:rPr>
              <a:t> </a:t>
            </a:r>
            <a:r>
              <a:rPr lang="fr-CH" dirty="0" err="1" smtClean="0">
                <a:latin typeface="Calibri" pitchFamily="34" charset="0"/>
              </a:rPr>
              <a:t>you</a:t>
            </a:r>
            <a:r>
              <a:rPr lang="fr-CH" dirty="0" smtClean="0">
                <a:latin typeface="Calibri" pitchFamily="34" charset="0"/>
              </a:rPr>
              <a:t> for </a:t>
            </a:r>
            <a:r>
              <a:rPr lang="fr-CH" dirty="0" err="1" smtClean="0">
                <a:latin typeface="Calibri" pitchFamily="34" charset="0"/>
              </a:rPr>
              <a:t>your</a:t>
            </a:r>
            <a:r>
              <a:rPr lang="fr-CH" dirty="0" smtClean="0">
                <a:latin typeface="Calibri" pitchFamily="34" charset="0"/>
              </a:rPr>
              <a:t> attention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535634"/>
            <a:ext cx="8429625" cy="4349750"/>
          </a:xfrm>
        </p:spPr>
        <p:txBody>
          <a:bodyPr/>
          <a:lstStyle/>
          <a:p>
            <a:endParaRPr lang="fr-CH" sz="2800" dirty="0" smtClean="0"/>
          </a:p>
          <a:p>
            <a:endParaRPr lang="fr-CH" sz="2800" dirty="0" smtClean="0"/>
          </a:p>
          <a:p>
            <a:endParaRPr lang="fr-CH" sz="2800" dirty="0" smtClean="0">
              <a:latin typeface="Calibri" pitchFamily="34" charset="0"/>
            </a:endParaRPr>
          </a:p>
          <a:p>
            <a:r>
              <a:rPr lang="fr-CH" sz="1800" dirty="0" err="1" smtClean="0"/>
              <a:t>References</a:t>
            </a:r>
            <a:endParaRPr lang="fr-CH" sz="18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Steinberger, J. K. and J. T. Roberts (2010). "From constraint to sufficiency: the decoupling of energy and carbon from human needs, 1975-2005." Ecological Economics 70(2): 425-433.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Consumption-based data from Peters, G. P., J. C. Minx, C. L. Weber and O. </a:t>
            </a:r>
            <a:r>
              <a:rPr lang="en-GB" sz="1600" dirty="0" err="1" smtClean="0"/>
              <a:t>Edenhofer</a:t>
            </a:r>
            <a:r>
              <a:rPr lang="en-GB" sz="1600" dirty="0" smtClean="0"/>
              <a:t> (2011). "Growth in emission transfers via international trade from 1990 to 2008." </a:t>
            </a:r>
            <a:r>
              <a:rPr lang="en-GB" sz="1600" u="sng" dirty="0" smtClean="0"/>
              <a:t>Proceedings of the National Academy of Sciences.</a:t>
            </a: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Steinberger, J. K., J. T. Roberts and G. P. Peters (2011)  Forthcoming (we hope).</a:t>
            </a:r>
          </a:p>
          <a:p>
            <a:endParaRPr lang="en-GB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2708920"/>
            <a:ext cx="521437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169344"/>
            <a:ext cx="5148064" cy="2987848"/>
          </a:xfrm>
        </p:spPr>
        <p:txBody>
          <a:bodyPr/>
          <a:lstStyle/>
          <a:p>
            <a:pPr marL="457200" indent="-457200"/>
            <a:r>
              <a:rPr lang="en-GB" dirty="0" smtClean="0"/>
              <a:t>0. 	Policy relevance?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Sufficient carbon: past &amp; future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Consumption perspective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563042"/>
            <a:ext cx="3275098" cy="46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and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5872584" cy="4349750"/>
          </a:xfrm>
        </p:spPr>
        <p:txBody>
          <a:bodyPr/>
          <a:lstStyle/>
          <a:p>
            <a:r>
              <a:rPr lang="en-GB" dirty="0" smtClean="0"/>
              <a:t>Starting point: environmental problems exist.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 smtClean="0"/>
              <a:t>They can be </a:t>
            </a:r>
            <a:r>
              <a:rPr lang="en-GB" sz="2000" b="1" dirty="0" smtClean="0">
                <a:solidFill>
                  <a:schemeClr val="accent1"/>
                </a:solidFill>
              </a:rPr>
              <a:t>measured</a:t>
            </a:r>
            <a:r>
              <a:rPr lang="en-GB" sz="2000" dirty="0" smtClean="0"/>
              <a:t> – quantification.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 smtClean="0"/>
              <a:t>They have </a:t>
            </a:r>
            <a:r>
              <a:rPr lang="en-GB" sz="2000" b="1" dirty="0" smtClean="0">
                <a:solidFill>
                  <a:schemeClr val="accent1"/>
                </a:solidFill>
              </a:rPr>
              <a:t>causes</a:t>
            </a:r>
            <a:r>
              <a:rPr lang="en-GB" sz="2000" dirty="0" smtClean="0"/>
              <a:t> – phenomena in human societies.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ü"/>
            </a:pPr>
            <a:r>
              <a:rPr lang="en-GB" sz="2000" dirty="0" smtClean="0"/>
              <a:t>They can be </a:t>
            </a:r>
            <a:r>
              <a:rPr lang="en-GB" sz="2000" b="1" dirty="0" smtClean="0">
                <a:solidFill>
                  <a:schemeClr val="accent1"/>
                </a:solidFill>
              </a:rPr>
              <a:t>allocated</a:t>
            </a:r>
            <a:r>
              <a:rPr lang="en-GB" sz="2000" dirty="0" smtClean="0"/>
              <a:t>: to industrial processes, economic sectors, population groups, geographic regions, production, consumption  ...</a:t>
            </a:r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</a:pPr>
            <a:endParaRPr lang="en-GB" sz="2000" dirty="0" smtClean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</a:pPr>
            <a:endParaRPr lang="en-GB" sz="2000" dirty="0" smtClean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</a:pPr>
            <a:endParaRPr lang="en-GB" sz="2000" dirty="0" smtClean="0"/>
          </a:p>
          <a:p>
            <a:pPr marL="457200" indent="-457200">
              <a:buClr>
                <a:schemeClr val="accent1"/>
              </a:buClr>
              <a:buFont typeface="Wingdings" pitchFamily="2" charset="2"/>
              <a:buChar char="Ø"/>
            </a:pPr>
            <a:r>
              <a:rPr lang="en-GB" sz="2000" dirty="0" smtClean="0"/>
              <a:t>The “solutions” we propose to environmental problems will depend on how we measure them, understand their causes, and allocate responsibility. </a:t>
            </a:r>
          </a:p>
          <a:p>
            <a:pPr marL="457200" indent="-457200"/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88640"/>
            <a:ext cx="4876800" cy="73818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Evidence-based decision making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8218" y="1160463"/>
            <a:ext cx="6890166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88224" y="6325289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Shrigley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58565"/>
            <a:ext cx="8426450" cy="738187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The challenge: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 low-carbon future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505825" cy="864096"/>
          </a:xfrm>
          <a:noFill/>
        </p:spPr>
        <p:txBody>
          <a:bodyPr/>
          <a:lstStyle/>
          <a:p>
            <a:pPr marL="187325" indent="-457200"/>
            <a:r>
              <a:rPr lang="en-US" dirty="0" smtClean="0"/>
              <a:t>	Contraction &amp; convergence of global emissions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0608" y="1916832"/>
            <a:ext cx="5617250" cy="382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179512" y="5517232"/>
            <a:ext cx="5112568" cy="1296144"/>
            <a:chOff x="179512" y="5517232"/>
            <a:chExt cx="5112568" cy="1296144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rot="5400000" flipH="1" flipV="1">
              <a:off x="4514044" y="5821474"/>
              <a:ext cx="608484" cy="1588"/>
            </a:xfrm>
            <a:prstGeom prst="straightConnector1">
              <a:avLst/>
            </a:prstGeom>
            <a:solidFill>
              <a:schemeClr val="hlink"/>
            </a:solidFill>
            <a:ln w="57150" cap="flat" cmpd="sng" algn="ctr">
              <a:solidFill>
                <a:schemeClr val="accent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427984" y="5834647"/>
              <a:ext cx="864096" cy="978729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u="sng" dirty="0" smtClean="0"/>
                <a:t>2050</a:t>
              </a:r>
            </a:p>
            <a:p>
              <a:pPr algn="ctr"/>
              <a:r>
                <a:rPr lang="en-GB" sz="1800" b="1" dirty="0" smtClean="0"/>
                <a:t>0.6</a:t>
              </a:r>
              <a:r>
                <a:rPr lang="en-GB" sz="1800" dirty="0" smtClean="0"/>
                <a:t/>
              </a:r>
              <a:br>
                <a:rPr lang="en-GB" sz="1800" dirty="0" smtClean="0"/>
              </a:br>
              <a:r>
                <a:rPr lang="en-GB" sz="1800" dirty="0" err="1" smtClean="0"/>
                <a:t>tC</a:t>
              </a:r>
              <a:r>
                <a:rPr lang="en-GB" sz="1800" dirty="0" smtClean="0"/>
                <a:t>/cap </a:t>
              </a:r>
              <a:endParaRPr lang="en-GB" sz="1800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 flipH="1" flipV="1">
              <a:off x="3577940" y="5820680"/>
              <a:ext cx="608484" cy="1588"/>
            </a:xfrm>
            <a:prstGeom prst="straightConnector1">
              <a:avLst/>
            </a:prstGeom>
            <a:solidFill>
              <a:schemeClr val="hlink"/>
            </a:solidFill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3504461" y="5834647"/>
              <a:ext cx="851515" cy="9787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800" u="sng" dirty="0" smtClean="0"/>
                <a:t>2005</a:t>
              </a:r>
            </a:p>
            <a:p>
              <a:pPr algn="ctr"/>
              <a:r>
                <a:rPr lang="en-GB" sz="1800" b="1" dirty="0" smtClean="0"/>
                <a:t>1.2</a:t>
              </a:r>
              <a:r>
                <a:rPr lang="en-GB" sz="1800" dirty="0" smtClean="0"/>
                <a:t> </a:t>
              </a:r>
              <a:br>
                <a:rPr lang="en-GB" sz="1800" dirty="0" smtClean="0"/>
              </a:br>
              <a:r>
                <a:rPr lang="en-GB" sz="1800" dirty="0" err="1" smtClean="0"/>
                <a:t>tC</a:t>
              </a:r>
              <a:r>
                <a:rPr lang="en-GB" sz="1800" dirty="0" smtClean="0"/>
                <a:t>/cap</a:t>
              </a:r>
              <a:endParaRPr lang="en-GB" sz="1800" dirty="0"/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79512" y="6184447"/>
              <a:ext cx="3312369" cy="628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187325" marR="0" lvl="0" indent="-4572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Population 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growth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516216" y="1988840"/>
          <a:ext cx="2232204" cy="353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80"/>
                <a:gridCol w="1046024"/>
              </a:tblGrid>
              <a:tr h="50515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tC</a:t>
                      </a:r>
                      <a:r>
                        <a:rPr lang="en-GB" dirty="0" smtClean="0"/>
                        <a:t>/cap</a:t>
                      </a:r>
                      <a:endParaRPr lang="en-GB" dirty="0"/>
                    </a:p>
                  </a:txBody>
                  <a:tcPr/>
                </a:tc>
              </a:tr>
              <a:tr h="5051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USA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5.2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51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UK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2.41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51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China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1.35</a:t>
                      </a:r>
                      <a:endParaRPr lang="en-GB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051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Brazil</a:t>
                      </a:r>
                      <a:endParaRPr lang="en-GB" sz="2000" dirty="0">
                        <a:solidFill>
                          <a:schemeClr val="accent1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accent1">
                              <a:lumMod val="90000"/>
                              <a:lumOff val="10000"/>
                            </a:schemeClr>
                          </a:solidFill>
                        </a:rPr>
                        <a:t>0.52</a:t>
                      </a:r>
                    </a:p>
                  </a:txBody>
                  <a:tcPr/>
                </a:tc>
              </a:tr>
              <a:tr h="5051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India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0.39</a:t>
                      </a:r>
                    </a:p>
                  </a:txBody>
                  <a:tcPr/>
                </a:tc>
              </a:tr>
              <a:tr h="50515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Nigeria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0.18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92080" y="6474822"/>
            <a:ext cx="3385890" cy="338554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(or as low as 0.2 </a:t>
            </a:r>
            <a:r>
              <a:rPr lang="en-GB" sz="1600" dirty="0" err="1" smtClean="0"/>
              <a:t>tC</a:t>
            </a:r>
            <a:r>
              <a:rPr lang="en-GB" sz="1600" dirty="0" smtClean="0"/>
              <a:t>/cap by 2100)</a:t>
            </a:r>
            <a:endParaRPr lang="en-GB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16416" y="6500192"/>
            <a:ext cx="752872" cy="457200"/>
          </a:xfrm>
        </p:spPr>
        <p:txBody>
          <a:bodyPr/>
          <a:lstStyle/>
          <a:p>
            <a:fld id="{B32AFCD8-31B5-402D-93C4-BEFF3816BFF4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32656"/>
            <a:ext cx="8426450" cy="738187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  <a:t>Sufficiency: </a:t>
            </a:r>
            <a:br>
              <a:rPr lang="en-US" sz="36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how much CO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is necessary for a good life?</a:t>
            </a:r>
            <a:endParaRPr lang="en-US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40768"/>
            <a:ext cx="46482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/>
          <a:srcRect l="4379"/>
          <a:stretch>
            <a:fillRect/>
          </a:stretch>
        </p:blipFill>
        <p:spPr bwMode="auto">
          <a:xfrm>
            <a:off x="4648200" y="3644900"/>
            <a:ext cx="48768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2_19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381000"/>
            <a:ext cx="9753600" cy="6324600"/>
          </a:xfrm>
          <a:prstGeom prst="rect">
            <a:avLst/>
          </a:prstGeom>
          <a:noFill/>
        </p:spPr>
      </p:pic>
      <p:pic>
        <p:nvPicPr>
          <p:cNvPr id="4099" name="Picture 3" descr="CO2_19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04800" y="381000"/>
            <a:ext cx="9753600" cy="6324600"/>
          </a:xfrm>
          <a:prstGeom prst="rect">
            <a:avLst/>
          </a:prstGeom>
          <a:noFill/>
        </p:spPr>
      </p:pic>
      <p:pic>
        <p:nvPicPr>
          <p:cNvPr id="4100" name="Picture 4" descr="CO2_198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04800" y="381000"/>
            <a:ext cx="9753600" cy="6324600"/>
          </a:xfrm>
          <a:prstGeom prst="rect">
            <a:avLst/>
          </a:prstGeom>
          <a:noFill/>
        </p:spPr>
      </p:pic>
      <p:pic>
        <p:nvPicPr>
          <p:cNvPr id="4101" name="Picture 5" descr="CO2_199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04800" y="381000"/>
            <a:ext cx="9753600" cy="6324600"/>
          </a:xfrm>
          <a:prstGeom prst="rect">
            <a:avLst/>
          </a:prstGeom>
          <a:noFill/>
        </p:spPr>
      </p:pic>
      <p:pic>
        <p:nvPicPr>
          <p:cNvPr id="4102" name="Picture 6" descr="CO2_199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04800" y="381000"/>
            <a:ext cx="9753600" cy="6324600"/>
          </a:xfrm>
          <a:prstGeom prst="rect">
            <a:avLst/>
          </a:prstGeom>
          <a:noFill/>
        </p:spPr>
      </p:pic>
      <p:pic>
        <p:nvPicPr>
          <p:cNvPr id="4103" name="Picture 7" descr="CO2_200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04800" y="381000"/>
            <a:ext cx="9753600" cy="6324600"/>
          </a:xfrm>
          <a:prstGeom prst="rect">
            <a:avLst/>
          </a:prstGeom>
          <a:noFill/>
        </p:spPr>
      </p:pic>
      <p:pic>
        <p:nvPicPr>
          <p:cNvPr id="4104" name="Picture 8" descr="CO2_200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304800" y="381000"/>
            <a:ext cx="9753600" cy="6324600"/>
          </a:xfrm>
          <a:prstGeom prst="rect">
            <a:avLst/>
          </a:prstGeom>
          <a:noFill/>
        </p:spPr>
      </p:pic>
      <p:pic>
        <p:nvPicPr>
          <p:cNvPr id="4105" name="Picture 9" descr="CO2_al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304800" y="381000"/>
            <a:ext cx="9753600" cy="6324600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228600" y="-11430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Human Development </a:t>
            </a:r>
            <a:r>
              <a:rPr lang="en-US" sz="4400" dirty="0">
                <a:solidFill>
                  <a:schemeClr val="accent1">
                    <a:lumMod val="90000"/>
                    <a:lumOff val="10000"/>
                  </a:schemeClr>
                </a:solidFill>
                <a:latin typeface="Calibri" pitchFamily="34" charset="0"/>
              </a:rPr>
              <a:t>vs. Carbon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0418" y="6474822"/>
            <a:ext cx="2475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Steinberger </a:t>
            </a:r>
            <a:r>
              <a:rPr lang="en-US" sz="1600" i="1" dirty="0">
                <a:latin typeface="Calibri" pitchFamily="34" charset="0"/>
              </a:rPr>
              <a:t>&amp; Roberts </a:t>
            </a:r>
            <a:r>
              <a:rPr lang="en-US" sz="1600" i="1" dirty="0" smtClean="0">
                <a:latin typeface="Calibri" pitchFamily="34" charset="0"/>
              </a:rPr>
              <a:t>2010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992793" y="3196764"/>
            <a:ext cx="30327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latin typeface="Calibri" pitchFamily="34" charset="0"/>
              </a:rPr>
              <a:t>Human</a:t>
            </a:r>
            <a:r>
              <a:rPr lang="fr-CH" dirty="0" smtClean="0">
                <a:latin typeface="Calibri" pitchFamily="34" charset="0"/>
              </a:rPr>
              <a:t> </a:t>
            </a:r>
            <a:r>
              <a:rPr lang="fr-CH" dirty="0" err="1" smtClean="0">
                <a:latin typeface="Calibri" pitchFamily="34" charset="0"/>
              </a:rPr>
              <a:t>Development</a:t>
            </a:r>
            <a:r>
              <a:rPr lang="fr-CH" dirty="0" smtClean="0">
                <a:latin typeface="Calibri" pitchFamily="34" charset="0"/>
              </a:rPr>
              <a:t> Index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7025" y="6197242"/>
            <a:ext cx="291746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>
                <a:latin typeface="Calibri" pitchFamily="34" charset="0"/>
              </a:rPr>
              <a:t>Carbon</a:t>
            </a:r>
            <a:r>
              <a:rPr lang="fr-CH" dirty="0" smtClean="0">
                <a:latin typeface="Calibri" pitchFamily="34" charset="0"/>
              </a:rPr>
              <a:t> </a:t>
            </a:r>
            <a:r>
              <a:rPr lang="fr-CH" dirty="0" err="1" smtClean="0">
                <a:latin typeface="Calibri" pitchFamily="34" charset="0"/>
              </a:rPr>
              <a:t>emissions</a:t>
            </a:r>
            <a:r>
              <a:rPr lang="fr-CH" dirty="0" smtClean="0">
                <a:latin typeface="Calibri" pitchFamily="34" charset="0"/>
              </a:rPr>
              <a:t> (</a:t>
            </a:r>
            <a:r>
              <a:rPr lang="fr-CH" dirty="0" err="1" smtClean="0">
                <a:latin typeface="Calibri" pitchFamily="34" charset="0"/>
              </a:rPr>
              <a:t>tC</a:t>
            </a:r>
            <a:r>
              <a:rPr lang="fr-CH" dirty="0" smtClean="0">
                <a:latin typeface="Calibri" pitchFamily="34" charset="0"/>
              </a:rPr>
              <a:t>/cap)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256490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2005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4617" y="296094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C000"/>
                </a:solidFill>
              </a:rPr>
              <a:t>2000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0641" y="335699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1995</a:t>
            </a:r>
            <a:endParaRPr lang="en-GB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6665" y="375303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1990</a:t>
            </a:r>
            <a:endParaRPr lang="en-GB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2689" y="414908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7030A0"/>
                </a:solidFill>
              </a:rPr>
              <a:t>1985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8713" y="4545124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002060"/>
                </a:solidFill>
              </a:rPr>
              <a:t>1980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4737" y="494116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1975</a:t>
            </a:r>
            <a:endParaRPr lang="en-GB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508858" y="2276872"/>
            <a:ext cx="4362092" cy="830997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High human development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requires less and less </a:t>
            </a:r>
            <a:r>
              <a:rPr lang="en-US" sz="2400" dirty="0" smtClean="0">
                <a:solidFill>
                  <a:srgbClr val="FF0000"/>
                </a:solidFill>
              </a:rPr>
              <a:t>carbon!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88640"/>
            <a:ext cx="8426450" cy="738187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Carbon “thresholds” for sufficiency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585" y="2084984"/>
            <a:ext cx="8429625" cy="434975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422604"/>
            <a:ext cx="7369567" cy="314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3" y="4712792"/>
            <a:ext cx="3879403" cy="19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971601" y="3510836"/>
            <a:ext cx="7560840" cy="0"/>
          </a:xfrm>
          <a:prstGeom prst="line">
            <a:avLst/>
          </a:prstGeom>
          <a:solidFill>
            <a:schemeClr val="hlink"/>
          </a:solidFill>
          <a:ln w="76200" cap="flat" cmpd="dbl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139696" y="2502724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0.6 </a:t>
            </a:r>
            <a:r>
              <a:rPr lang="fr-CH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tC</a:t>
            </a:r>
            <a:r>
              <a:rPr lang="fr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/cap</a:t>
            </a:r>
          </a:p>
          <a:p>
            <a:r>
              <a:rPr lang="fr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C&amp;C 2050 </a:t>
            </a:r>
            <a:r>
              <a:rPr lang="fr-CH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level</a:t>
            </a:r>
            <a:endParaRPr lang="en-GB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6519446"/>
            <a:ext cx="2475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Steinberger </a:t>
            </a:r>
            <a:r>
              <a:rPr lang="en-US" sz="1600" i="1" dirty="0">
                <a:latin typeface="Calibri" pitchFamily="34" charset="0"/>
              </a:rPr>
              <a:t>&amp; Roberts </a:t>
            </a:r>
            <a:r>
              <a:rPr lang="en-US" sz="1600" i="1" dirty="0" smtClean="0">
                <a:latin typeface="Calibri" pitchFamily="34" charset="0"/>
              </a:rPr>
              <a:t>2010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926" y="1412776"/>
            <a:ext cx="7220559" cy="319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188640"/>
            <a:ext cx="8426450" cy="738187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Global carbon “thresholds” 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6853" y="4712792"/>
            <a:ext cx="3879403" cy="19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1019015" y="3140968"/>
            <a:ext cx="7560840" cy="0"/>
          </a:xfrm>
          <a:prstGeom prst="line">
            <a:avLst/>
          </a:prstGeom>
          <a:solidFill>
            <a:schemeClr val="hlink"/>
          </a:solidFill>
          <a:ln w="76200" cap="flat" cmpd="dbl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211703" y="2073200"/>
            <a:ext cx="19688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5.5GtC</a:t>
            </a:r>
          </a:p>
          <a:p>
            <a:r>
              <a:rPr lang="fr-CH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C&amp;C 2050 </a:t>
            </a:r>
            <a:r>
              <a:rPr lang="fr-CH" dirty="0" err="1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level</a:t>
            </a:r>
            <a:endParaRPr lang="en-GB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0" y="6519446"/>
            <a:ext cx="24753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Steinberger </a:t>
            </a:r>
            <a:r>
              <a:rPr lang="en-US" sz="1600" i="1" dirty="0">
                <a:latin typeface="Calibri" pitchFamily="34" charset="0"/>
              </a:rPr>
              <a:t>&amp; Roberts </a:t>
            </a:r>
            <a:r>
              <a:rPr lang="en-US" sz="1600" i="1" dirty="0" smtClean="0">
                <a:latin typeface="Calibri" pitchFamily="34" charset="0"/>
              </a:rPr>
              <a:t>2010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University of Leeds">
  <a:themeElements>
    <a:clrScheme name="University of Leeds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University of Le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y of Leeds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15979</TotalTime>
  <Words>469</Words>
  <Application>Microsoft Office PowerPoint</Application>
  <PresentationFormat>On-screen Show (4:3)</PresentationFormat>
  <Paragraphs>131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University of Leeds</vt:lpstr>
      <vt:lpstr>How much   carbon is enough? Sufficiency in a global perspective</vt:lpstr>
      <vt:lpstr>Outline</vt:lpstr>
      <vt:lpstr>Problems and solutions</vt:lpstr>
      <vt:lpstr>Evidence-based decision making</vt:lpstr>
      <vt:lpstr>The challenge:  a low-carbon future </vt:lpstr>
      <vt:lpstr>Sufficiency:  how much CO2 is necessary for a good life?</vt:lpstr>
      <vt:lpstr>Slide 7</vt:lpstr>
      <vt:lpstr>Carbon “thresholds” for sufficiency</vt:lpstr>
      <vt:lpstr>Global carbon “thresholds” </vt:lpstr>
      <vt:lpstr>Slide 10</vt:lpstr>
      <vt:lpstr>Sufficiency and carbon emissions: Taking trade into account</vt:lpstr>
      <vt:lpstr>Income and carbon emissions: Taking trade into account</vt:lpstr>
      <vt:lpstr>Slide 13</vt:lpstr>
      <vt:lpstr>Slide 14</vt:lpstr>
      <vt:lpstr>All together now: Life expectancy, income and consumption-based carbon</vt:lpstr>
      <vt:lpstr>Slide 16</vt:lpstr>
      <vt:lpstr>Thank you for your attention</vt:lpstr>
    </vt:vector>
  </TitlesOfParts>
  <Company>University of Leeds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template</dc:title>
  <dc:creator>extra</dc:creator>
  <cp:lastModifiedBy>Julia Steinberger</cp:lastModifiedBy>
  <cp:revision>114</cp:revision>
  <dcterms:created xsi:type="dcterms:W3CDTF">2006-07-24T08:33:39Z</dcterms:created>
  <dcterms:modified xsi:type="dcterms:W3CDTF">2011-08-29T12:17:08Z</dcterms:modified>
</cp:coreProperties>
</file>